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04" r:id="rId4"/>
    <p:sldId id="258" r:id="rId5"/>
    <p:sldId id="259" r:id="rId6"/>
    <p:sldId id="262" r:id="rId7"/>
    <p:sldId id="260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2" r:id="rId17"/>
    <p:sldId id="273" r:id="rId18"/>
    <p:sldId id="271" r:id="rId19"/>
    <p:sldId id="278" r:id="rId20"/>
    <p:sldId id="291" r:id="rId21"/>
    <p:sldId id="282" r:id="rId22"/>
    <p:sldId id="279" r:id="rId23"/>
    <p:sldId id="275" r:id="rId24"/>
    <p:sldId id="277" r:id="rId25"/>
    <p:sldId id="290" r:id="rId26"/>
    <p:sldId id="274" r:id="rId27"/>
    <p:sldId id="276" r:id="rId28"/>
    <p:sldId id="280" r:id="rId29"/>
    <p:sldId id="281" r:id="rId30"/>
    <p:sldId id="288" r:id="rId31"/>
    <p:sldId id="287" r:id="rId32"/>
    <p:sldId id="286" r:id="rId33"/>
    <p:sldId id="285" r:id="rId34"/>
    <p:sldId id="284" r:id="rId35"/>
    <p:sldId id="293" r:id="rId36"/>
    <p:sldId id="295" r:id="rId37"/>
    <p:sldId id="296" r:id="rId38"/>
    <p:sldId id="294" r:id="rId39"/>
    <p:sldId id="299" r:id="rId40"/>
    <p:sldId id="298" r:id="rId41"/>
    <p:sldId id="297" r:id="rId42"/>
    <p:sldId id="300" r:id="rId43"/>
    <p:sldId id="301" r:id="rId44"/>
    <p:sldId id="302" r:id="rId45"/>
    <p:sldId id="303" r:id="rId46"/>
    <p:sldId id="289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2915D-2BC5-4B14-B03B-C10E2618E22C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CD0A8-83B8-4077-87AB-59493C5A5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26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Методы выделения ДНК</a:t>
            </a:r>
          </a:p>
          <a:p>
            <a:r>
              <a:rPr lang="ru-RU" dirty="0" err="1" smtClean="0"/>
              <a:t>Секвенирование</a:t>
            </a:r>
            <a:r>
              <a:rPr lang="ru-RU" dirty="0" smtClean="0"/>
              <a:t> ДНК?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CD0A8-83B8-4077-87AB-59493C5A588A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78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09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24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72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53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8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5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3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8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41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01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10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A6DE5-4018-4A05-A39E-BAAA26E33B0B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9A28A-BBC2-47CA-B556-3A6F048ED1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39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Нуклеиновые кислоты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23122" y="4729316"/>
            <a:ext cx="2644877" cy="528484"/>
          </a:xfrm>
        </p:spPr>
        <p:txBody>
          <a:bodyPr/>
          <a:lstStyle/>
          <a:p>
            <a:r>
              <a:rPr lang="ru-RU" dirty="0" smtClean="0"/>
              <a:t>Лекция 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90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Нуклеотид и нуклеозид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07" y="1452606"/>
            <a:ext cx="7783922" cy="53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69" y="134777"/>
            <a:ext cx="7920124" cy="67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2" y="-191562"/>
            <a:ext cx="5751871" cy="70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5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 РНК мира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3697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ДНК</a:t>
            </a:r>
            <a:endParaRPr lang="ru-RU" b="1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Хранение информации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482780" y="1822450"/>
            <a:ext cx="31536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 smtClean="0"/>
              <a:t>Белок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Катализ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367981" y="1825625"/>
            <a:ext cx="31536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 smtClean="0"/>
              <a:t>РНК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Хранение информации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Катализ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34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5851" y="4167960"/>
            <a:ext cx="10515600" cy="24098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• При частом спонтанном </a:t>
            </a:r>
            <a:r>
              <a:rPr lang="ru-RU" dirty="0" err="1" smtClean="0"/>
              <a:t>дезаминировании</a:t>
            </a:r>
            <a:r>
              <a:rPr lang="ru-RU" dirty="0" smtClean="0"/>
              <a:t> </a:t>
            </a:r>
            <a:r>
              <a:rPr lang="ru-RU" dirty="0" err="1" smtClean="0"/>
              <a:t>цитозина</a:t>
            </a:r>
            <a:r>
              <a:rPr lang="ru-RU" dirty="0" smtClean="0"/>
              <a:t> в клетке, </a:t>
            </a:r>
            <a:r>
              <a:rPr lang="ru-RU" dirty="0" err="1" smtClean="0"/>
              <a:t>цитозин</a:t>
            </a:r>
            <a:r>
              <a:rPr lang="ru-RU" dirty="0" smtClean="0"/>
              <a:t> превращается в </a:t>
            </a:r>
            <a:r>
              <a:rPr lang="ru-RU" dirty="0" err="1" smtClean="0"/>
              <a:t>урацил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• Если в составе ДНК был бы </a:t>
            </a:r>
            <a:r>
              <a:rPr lang="ru-RU" dirty="0" err="1" smtClean="0"/>
              <a:t>урацил</a:t>
            </a:r>
            <a:r>
              <a:rPr lang="ru-RU" dirty="0" smtClean="0"/>
              <a:t>, то отличить его от возникшего из </a:t>
            </a:r>
            <a:r>
              <a:rPr lang="ru-RU" dirty="0" err="1" smtClean="0"/>
              <a:t>цитозина</a:t>
            </a:r>
            <a:r>
              <a:rPr lang="ru-RU" dirty="0" smtClean="0"/>
              <a:t> было бы невозможно.</a:t>
            </a:r>
          </a:p>
          <a:p>
            <a:pPr marL="0" indent="0">
              <a:buNone/>
            </a:pPr>
            <a:r>
              <a:rPr lang="ru-RU" dirty="0" smtClean="0"/>
              <a:t>• Это бы привело к невозможности репарации, и как следствию к интенсивному накоплению мутаций.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63" y="2104104"/>
            <a:ext cx="5143764" cy="2063856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069258" y="591677"/>
            <a:ext cx="10515600" cy="16648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• Синтез </a:t>
            </a:r>
            <a:r>
              <a:rPr lang="ru-RU" dirty="0" err="1" smtClean="0"/>
              <a:t>урацила</a:t>
            </a:r>
            <a:r>
              <a:rPr lang="ru-RU" dirty="0" smtClean="0"/>
              <a:t>, энергетически выгоднее, чем </a:t>
            </a:r>
            <a:r>
              <a:rPr lang="ru-RU" dirty="0" err="1" smtClean="0"/>
              <a:t>тимина</a:t>
            </a:r>
            <a:r>
              <a:rPr lang="ru-RU" dirty="0" smtClean="0"/>
              <a:t>, так как не нужно делать лишнее </a:t>
            </a:r>
            <a:r>
              <a:rPr lang="ru-RU" dirty="0" err="1" smtClean="0"/>
              <a:t>метилирование</a:t>
            </a:r>
            <a:r>
              <a:rPr lang="ru-RU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• Это косвенно подтверждает гипотезу мира РНК, о том что первичными нуклеиновыми кислотами были РНК</a:t>
            </a:r>
            <a:endParaRPr lang="ru-RU" dirty="0"/>
          </a:p>
        </p:txBody>
      </p:sp>
      <p:pic>
        <p:nvPicPr>
          <p:cNvPr id="3076" name="Picture 4" descr="https://textarchive.ru/images/1044/2086780/3ef774d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58" y="2349910"/>
            <a:ext cx="5809554" cy="18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28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" y="639097"/>
            <a:ext cx="12105558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Правило </a:t>
            </a:r>
            <a:r>
              <a:rPr lang="ru-RU" dirty="0" err="1" smtClean="0"/>
              <a:t>Чаргаффа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•  Соотношения, выявленные </a:t>
            </a:r>
            <a:r>
              <a:rPr lang="ru-RU" dirty="0" err="1" smtClean="0"/>
              <a:t>Чаргаффом</a:t>
            </a:r>
            <a:r>
              <a:rPr lang="ru-RU" dirty="0" smtClean="0"/>
              <a:t> для </a:t>
            </a:r>
            <a:r>
              <a:rPr lang="ru-RU" dirty="0" err="1" smtClean="0"/>
              <a:t>аденина</a:t>
            </a:r>
            <a:r>
              <a:rPr lang="ru-RU" dirty="0" smtClean="0"/>
              <a:t> (А), </a:t>
            </a:r>
            <a:r>
              <a:rPr lang="ru-RU" dirty="0" err="1" smtClean="0"/>
              <a:t>тимина</a:t>
            </a:r>
            <a:r>
              <a:rPr lang="ru-RU" dirty="0" smtClean="0"/>
              <a:t> (Т), гуанина (Г) и </a:t>
            </a:r>
            <a:r>
              <a:rPr lang="ru-RU" dirty="0" err="1" smtClean="0"/>
              <a:t>цитозина</a:t>
            </a:r>
            <a:r>
              <a:rPr lang="ru-RU" dirty="0" smtClean="0"/>
              <a:t> (Ц), оказались следующими:</a:t>
            </a:r>
          </a:p>
          <a:p>
            <a:pPr marL="0" indent="0">
              <a:buNone/>
            </a:pPr>
            <a:r>
              <a:rPr lang="ru-RU" dirty="0" smtClean="0"/>
              <a:t>• Количество </a:t>
            </a:r>
            <a:r>
              <a:rPr lang="ru-RU" dirty="0" err="1" smtClean="0"/>
              <a:t>аденина</a:t>
            </a:r>
            <a:r>
              <a:rPr lang="ru-RU" dirty="0" smtClean="0"/>
              <a:t> равно количеству </a:t>
            </a:r>
            <a:r>
              <a:rPr lang="ru-RU" dirty="0" err="1" smtClean="0"/>
              <a:t>тимина</a:t>
            </a:r>
            <a:r>
              <a:rPr lang="ru-RU" dirty="0" smtClean="0"/>
              <a:t>, а гуанина — </a:t>
            </a:r>
            <a:r>
              <a:rPr lang="ru-RU" dirty="0" err="1" smtClean="0"/>
              <a:t>цитозину</a:t>
            </a:r>
            <a:r>
              <a:rPr lang="ru-RU" dirty="0" smtClean="0"/>
              <a:t>: А=Т, Г=Ц.</a:t>
            </a:r>
          </a:p>
          <a:p>
            <a:pPr marL="0" indent="0">
              <a:buNone/>
            </a:pPr>
            <a:r>
              <a:rPr lang="ru-RU" dirty="0" smtClean="0"/>
              <a:t>• Количество пуринов равно количеству пиримидинов: А+Г=Т+Ц.</a:t>
            </a:r>
          </a:p>
          <a:p>
            <a:pPr marL="0" indent="0">
              <a:buNone/>
            </a:pPr>
            <a:r>
              <a:rPr lang="ru-RU" dirty="0" smtClean="0"/>
              <a:t>• Количество оснований с аминогруппами в положении 6 равно количеству оснований с </a:t>
            </a:r>
            <a:r>
              <a:rPr lang="ru-RU" dirty="0" err="1" smtClean="0"/>
              <a:t>кетогруппами</a:t>
            </a:r>
            <a:r>
              <a:rPr lang="ru-RU" dirty="0" smtClean="0"/>
              <a:t> в положении 6: А+Ц=Г+Т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3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 нуклеотидов в геноме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810864"/>
            <a:ext cx="10515600" cy="7987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Соотношение (A+Т):(Г+Ц) может быть различным у ДНК разных видов. У одних преобладают пары АТ, в других — ГЦ.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78" y="1381937"/>
            <a:ext cx="7053475" cy="442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Двойная спираль, 1953</a:t>
            </a:r>
            <a:endParaRPr lang="ru-RU" dirty="0"/>
          </a:p>
        </p:txBody>
      </p:sp>
      <p:pic>
        <p:nvPicPr>
          <p:cNvPr id="4098" name="Picture 2" descr="https://ic.pics.livejournal.com/basilisk/73502738/1102779/1102779_orig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608" y="1441554"/>
            <a:ext cx="5357952" cy="512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97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Двойная спираль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91950" y="2416687"/>
            <a:ext cx="3596148" cy="2323588"/>
          </a:xfrm>
        </p:spPr>
        <p:txBody>
          <a:bodyPr/>
          <a:lstStyle/>
          <a:p>
            <a:r>
              <a:rPr lang="ru-RU" dirty="0" err="1" smtClean="0"/>
              <a:t>Комплементарность</a:t>
            </a:r>
            <a:endParaRPr lang="ru-RU" dirty="0" smtClean="0"/>
          </a:p>
          <a:p>
            <a:r>
              <a:rPr lang="ru-RU" dirty="0" err="1" smtClean="0"/>
              <a:t>Антипараллельность</a:t>
            </a:r>
            <a:endParaRPr lang="ru-RU" dirty="0" smtClean="0"/>
          </a:p>
          <a:p>
            <a:r>
              <a:rPr lang="ru-RU" dirty="0" smtClean="0"/>
              <a:t>Большая и малая борозды</a:t>
            </a:r>
            <a:endParaRPr lang="ru-RU" dirty="0"/>
          </a:p>
        </p:txBody>
      </p:sp>
      <p:pic>
        <p:nvPicPr>
          <p:cNvPr id="3074" name="Picture 2" descr="https://childrenscience.ru/legacy/genetics/images/gen1_002_2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5" r="68237" b="4469"/>
          <a:stretch/>
        </p:blipFill>
        <p:spPr bwMode="auto">
          <a:xfrm>
            <a:off x="1017869" y="1976285"/>
            <a:ext cx="2456050" cy="410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hildrenscience.ru/legacy/genetics/images/gen1_002_2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21303" r="33714" b="3678"/>
          <a:stretch/>
        </p:blipFill>
        <p:spPr bwMode="auto">
          <a:xfrm>
            <a:off x="4916131" y="1690688"/>
            <a:ext cx="2546555" cy="377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Органические вещества клетки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2417" y="2472910"/>
            <a:ext cx="1482213" cy="71109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Белки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971934" y="5044122"/>
            <a:ext cx="2381865" cy="868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 smtClean="0"/>
              <a:t>Нуклеиновые кислоты</a:t>
            </a:r>
            <a:endParaRPr lang="ru-RU" b="1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48516" y="4333024"/>
            <a:ext cx="1703440" cy="7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Углеводы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888224" y="3513599"/>
            <a:ext cx="1482213" cy="7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Липиды</a:t>
            </a:r>
            <a:endParaRPr lang="ru-RU" dirty="0"/>
          </a:p>
        </p:txBody>
      </p:sp>
      <p:sp>
        <p:nvSpPr>
          <p:cNvPr id="7" name="Стрелка вниз 6"/>
          <p:cNvSpPr/>
          <p:nvPr/>
        </p:nvSpPr>
        <p:spPr>
          <a:xfrm rot="19731435">
            <a:off x="8663918" y="1401337"/>
            <a:ext cx="717755" cy="32210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>
            <a:off x="6305133" y="1556067"/>
            <a:ext cx="717755" cy="2219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низ 11"/>
          <p:cNvSpPr/>
          <p:nvPr/>
        </p:nvSpPr>
        <p:spPr>
          <a:xfrm rot="2135009">
            <a:off x="4073207" y="1552909"/>
            <a:ext cx="717755" cy="2050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 rot="3411118">
            <a:off x="2456941" y="1153029"/>
            <a:ext cx="717755" cy="1841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 descr="https://i.pinimg.com/736x/dd/3a/22/dd3a22aa20dda8cdffee56aea97db804--fort-sit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7" b="9025"/>
          <a:stretch/>
        </p:blipFill>
        <p:spPr bwMode="auto">
          <a:xfrm>
            <a:off x="1095425" y="365125"/>
            <a:ext cx="10001149" cy="62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торичная структура </a:t>
            </a:r>
            <a:r>
              <a:rPr lang="ru-RU" dirty="0"/>
              <a:t>ДНК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• </a:t>
            </a:r>
            <a:r>
              <a:rPr lang="ru-RU" dirty="0"/>
              <a:t>водородные связи между комплементарными основаниями (две между </a:t>
            </a:r>
            <a:r>
              <a:rPr lang="ru-RU" dirty="0" err="1"/>
              <a:t>аденином</a:t>
            </a:r>
            <a:r>
              <a:rPr lang="ru-RU" dirty="0"/>
              <a:t> и </a:t>
            </a:r>
            <a:r>
              <a:rPr lang="ru-RU" dirty="0" err="1"/>
              <a:t>тимином</a:t>
            </a:r>
            <a:r>
              <a:rPr lang="ru-RU" dirty="0"/>
              <a:t>, три — между гуанином и </a:t>
            </a:r>
            <a:r>
              <a:rPr lang="ru-RU" dirty="0" err="1"/>
              <a:t>цитозином</a:t>
            </a:r>
            <a:r>
              <a:rPr lang="ru-RU" dirty="0" smtClean="0"/>
              <a:t>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ru-RU" dirty="0"/>
              <a:t>• </a:t>
            </a:r>
            <a:r>
              <a:rPr lang="ru-RU" dirty="0" err="1" smtClean="0"/>
              <a:t>стэкинг</a:t>
            </a:r>
            <a:r>
              <a:rPr lang="ru-RU" dirty="0" smtClean="0"/>
              <a:t>-взаимодействия: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• </a:t>
            </a:r>
            <a:r>
              <a:rPr lang="ru-RU" dirty="0" err="1"/>
              <a:t>нековалентное</a:t>
            </a:r>
            <a:r>
              <a:rPr lang="ru-RU" dirty="0"/>
              <a:t> взаимодействие между органическими соединениями, содержащими ароматические </a:t>
            </a:r>
            <a:r>
              <a:rPr lang="ru-RU" dirty="0" smtClean="0"/>
              <a:t>компоненты. В </a:t>
            </a:r>
            <a:r>
              <a:rPr lang="ru-RU" dirty="0"/>
              <a:t>ДНК параллельный </a:t>
            </a:r>
            <a:r>
              <a:rPr lang="ru-RU" dirty="0" err="1"/>
              <a:t>стэкинг</a:t>
            </a:r>
            <a:r>
              <a:rPr lang="ru-RU" dirty="0"/>
              <a:t> имеет место между соседними парами нуклеотидов и повышает стабильность молекулярной структуры.</a:t>
            </a:r>
          </a:p>
        </p:txBody>
      </p:sp>
    </p:spTree>
    <p:extLst>
      <p:ext uri="{BB962C8B-B14F-4D97-AF65-F5344CB8AC3E}">
        <p14:creationId xmlns:p14="http://schemas.microsoft.com/office/powerpoint/2010/main" val="426697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Компактизация</a:t>
            </a:r>
            <a:r>
              <a:rPr lang="ru-RU" dirty="0" smtClean="0"/>
              <a:t> ДНК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s://cf.ppt-online.org/files/slide/u/UxmZrOzFiAof8GlkuRXTqYCK5yBc9Ds4PpNnwe2S3/slide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3"/>
          <a:stretch/>
        </p:blipFill>
        <p:spPr bwMode="auto">
          <a:xfrm>
            <a:off x="1219200" y="1563022"/>
            <a:ext cx="9753600" cy="5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6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Репликация ДНК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Действующие лица:</a:t>
            </a:r>
          </a:p>
          <a:p>
            <a:r>
              <a:rPr lang="ru-RU" dirty="0" smtClean="0"/>
              <a:t>ДНК</a:t>
            </a:r>
          </a:p>
          <a:p>
            <a:r>
              <a:rPr lang="ru-RU" dirty="0" err="1" smtClean="0"/>
              <a:t>Хеликаза</a:t>
            </a:r>
            <a:endParaRPr lang="ru-RU" dirty="0" smtClean="0"/>
          </a:p>
          <a:p>
            <a:r>
              <a:rPr lang="ru-RU" dirty="0" err="1" smtClean="0"/>
              <a:t>Гираза</a:t>
            </a:r>
            <a:endParaRPr lang="ru-RU" dirty="0" smtClean="0"/>
          </a:p>
          <a:p>
            <a:r>
              <a:rPr lang="ru-RU" dirty="0" err="1" smtClean="0"/>
              <a:t>Праймаза</a:t>
            </a:r>
            <a:endParaRPr lang="ru-RU" dirty="0" smtClean="0"/>
          </a:p>
          <a:p>
            <a:r>
              <a:rPr lang="ru-RU" dirty="0" smtClean="0"/>
              <a:t>ДНК-полимераза</a:t>
            </a:r>
          </a:p>
          <a:p>
            <a:r>
              <a:rPr lang="en-US" dirty="0" smtClean="0"/>
              <a:t>SSB-</a:t>
            </a:r>
            <a:r>
              <a:rPr lang="ru-RU" dirty="0" smtClean="0"/>
              <a:t>белки</a:t>
            </a:r>
          </a:p>
          <a:p>
            <a:r>
              <a:rPr lang="ru-RU" dirty="0" err="1"/>
              <a:t>Л</a:t>
            </a:r>
            <a:r>
              <a:rPr lang="ru-RU" dirty="0" err="1" smtClean="0"/>
              <a:t>игаза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59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Репликативная</a:t>
            </a:r>
            <a:r>
              <a:rPr lang="ru-RU" dirty="0" smtClean="0"/>
              <a:t> вилка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https://cf2.ppt-online.org/files2/slide/k/KrbBDnW9ug4dC5h6yVqPEpQNjJvm1ATHMlXzLc/slide-2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4" b="8913"/>
          <a:stretch/>
        </p:blipFill>
        <p:spPr bwMode="auto">
          <a:xfrm>
            <a:off x="1219200" y="1442295"/>
            <a:ext cx="9753600" cy="48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3371" y="6105831"/>
            <a:ext cx="7165258" cy="67842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Смотрим видео: </a:t>
            </a:r>
            <a:r>
              <a:rPr lang="en-US" dirty="0"/>
              <a:t>https://</a:t>
            </a:r>
            <a:r>
              <a:rPr lang="en-US" dirty="0" smtClean="0"/>
              <a:t>youtu.be/Z3E9CjA_x4s</a:t>
            </a:r>
            <a:endParaRPr lang="ru-RU" dirty="0"/>
          </a:p>
        </p:txBody>
      </p:sp>
      <p:pic>
        <p:nvPicPr>
          <p:cNvPr id="5122" name="Picture 2" descr="https://ruzaregion.ru/fotosnews/27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9" y="161309"/>
            <a:ext cx="9753600" cy="591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9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https://cf.ppt-online.org/files1/slide/y/Y0JRUNDv4gqsOwTZ3eyGrnV2KSjQIuktfxm79boCa/slide-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1" b="8281"/>
          <a:stretch/>
        </p:blipFill>
        <p:spPr bwMode="auto">
          <a:xfrm>
            <a:off x="405580" y="0"/>
            <a:ext cx="11176819" cy="668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4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 smtClean="0"/>
              <a:t>Не путаем!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0418" y="5857173"/>
            <a:ext cx="2013155" cy="79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Леприкон</a:t>
            </a:r>
            <a:endParaRPr lang="ru-RU" dirty="0"/>
          </a:p>
        </p:txBody>
      </p:sp>
      <p:pic>
        <p:nvPicPr>
          <p:cNvPr id="5126" name="Picture 6" descr="https://myslide.ru/documents_3/f1f6aedd1067f9516e1599930d444c0f/img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t="30623" r="7203" b="21893"/>
          <a:stretch/>
        </p:blipFill>
        <p:spPr bwMode="auto">
          <a:xfrm>
            <a:off x="5181601" y="2032103"/>
            <a:ext cx="6499123" cy="271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7806814" y="5789074"/>
            <a:ext cx="1789471" cy="79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/>
              <a:t>Репликон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08" y="1027906"/>
            <a:ext cx="3514971" cy="45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4561" y="404454"/>
            <a:ext cx="1482213" cy="1325563"/>
          </a:xfrm>
        </p:spPr>
        <p:txBody>
          <a:bodyPr/>
          <a:lstStyle/>
          <a:p>
            <a:r>
              <a:rPr lang="ru-RU" dirty="0" smtClean="0"/>
              <a:t>РНК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12438"/>
            <a:ext cx="3340510" cy="102573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Рибосомальная</a:t>
            </a:r>
            <a:r>
              <a:rPr lang="ru-RU" dirty="0" smtClean="0"/>
              <a:t> РНК</a:t>
            </a:r>
          </a:p>
          <a:p>
            <a:pPr marL="0" indent="0">
              <a:buNone/>
            </a:pPr>
            <a:r>
              <a:rPr lang="ru-RU" dirty="0" smtClean="0"/>
              <a:t>(</a:t>
            </a:r>
            <a:r>
              <a:rPr lang="ru-RU" dirty="0" err="1" smtClean="0"/>
              <a:t>рРНК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99039" y="3700412"/>
            <a:ext cx="3340510" cy="102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Матричная РНК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(</a:t>
            </a:r>
            <a:r>
              <a:rPr lang="ru-RU" dirty="0" err="1" smtClean="0"/>
              <a:t>мРНК</a:t>
            </a:r>
            <a:r>
              <a:rPr lang="ru-RU" dirty="0" smtClean="0"/>
              <a:t>, </a:t>
            </a:r>
            <a:r>
              <a:rPr lang="ru-RU" dirty="0" err="1" smtClean="0"/>
              <a:t>иРНК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8340213" y="5040773"/>
            <a:ext cx="3340510" cy="102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Транспортная РНК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(</a:t>
            </a:r>
            <a:r>
              <a:rPr lang="ru-RU" dirty="0" err="1"/>
              <a:t>т</a:t>
            </a:r>
            <a:r>
              <a:rPr lang="ru-RU" dirty="0" err="1" smtClean="0"/>
              <a:t>РНК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 rot="3411118">
            <a:off x="3618106" y="775641"/>
            <a:ext cx="717755" cy="1437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>
            <a:off x="5342708" y="1604697"/>
            <a:ext cx="717755" cy="1841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https://www.ok-t.ru/studopediaru/baza1/1050390067143.files/image0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7" y="3039810"/>
            <a:ext cx="4473783" cy="28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10" y="4726142"/>
            <a:ext cx="3306109" cy="211318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462" y="602803"/>
            <a:ext cx="3123365" cy="3537414"/>
          </a:xfrm>
          <a:prstGeom prst="rect">
            <a:avLst/>
          </a:prstGeom>
        </p:spPr>
      </p:pic>
      <p:sp>
        <p:nvSpPr>
          <p:cNvPr id="8" name="Стрелка вниз 7"/>
          <p:cNvSpPr/>
          <p:nvPr/>
        </p:nvSpPr>
        <p:spPr>
          <a:xfrm rot="19110000">
            <a:off x="8065582" y="1228255"/>
            <a:ext cx="717755" cy="4016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2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07" y="1137974"/>
            <a:ext cx="7783922" cy="53049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437671" cy="1325563"/>
          </a:xfrm>
        </p:spPr>
        <p:txBody>
          <a:bodyPr/>
          <a:lstStyle/>
          <a:p>
            <a:r>
              <a:rPr lang="ru-RU" dirty="0" smtClean="0"/>
              <a:t>Нуклеотид и нуклеозид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72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9768" y="365125"/>
            <a:ext cx="10754032" cy="1325563"/>
          </a:xfrm>
        </p:spPr>
        <p:txBody>
          <a:bodyPr/>
          <a:lstStyle/>
          <a:p>
            <a:r>
              <a:rPr lang="ru-RU" dirty="0" smtClean="0"/>
              <a:t>Центральная Догма молекулярной биологии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199535" y="2821857"/>
            <a:ext cx="10373033" cy="19172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ДНК              РНК              Белок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Выгнутая вверх стрелка 4"/>
          <p:cNvSpPr/>
          <p:nvPr/>
        </p:nvSpPr>
        <p:spPr>
          <a:xfrm>
            <a:off x="1199535" y="2231921"/>
            <a:ext cx="2068462" cy="11602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Выгнутая вверх стрелка 5"/>
          <p:cNvSpPr/>
          <p:nvPr/>
        </p:nvSpPr>
        <p:spPr>
          <a:xfrm rot="10800000">
            <a:off x="1068029" y="4159044"/>
            <a:ext cx="2068462" cy="11602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Стрелка вправо 6"/>
          <p:cNvSpPr/>
          <p:nvPr/>
        </p:nvSpPr>
        <p:spPr>
          <a:xfrm>
            <a:off x="3587542" y="3490452"/>
            <a:ext cx="2231923" cy="29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>
            <a:off x="7392626" y="3635477"/>
            <a:ext cx="2231923" cy="29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10800000">
            <a:off x="3587542" y="3778044"/>
            <a:ext cx="2231923" cy="29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51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Транскрипция. ДНК </a:t>
            </a:r>
            <a:r>
              <a:rPr lang="ru-RU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ru-RU" dirty="0" smtClean="0">
                <a:sym typeface="Wingdings" panose="05000000000000000000" pitchFamily="2" charset="2"/>
              </a:rPr>
              <a:t>РНК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9" y="1542043"/>
            <a:ext cx="11431455" cy="48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0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Строение </a:t>
            </a:r>
            <a:r>
              <a:rPr lang="ru-RU" dirty="0" err="1" smtClean="0"/>
              <a:t>мРНК</a:t>
            </a:r>
            <a:r>
              <a:rPr lang="ru-RU" dirty="0" smtClean="0"/>
              <a:t> Эукариот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71" y="1825625"/>
            <a:ext cx="7708490" cy="49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06" y="160338"/>
            <a:ext cx="11061291" cy="6521554"/>
          </a:xfrm>
          <a:prstGeom prst="rect">
            <a:avLst/>
          </a:prstGeom>
        </p:spPr>
      </p:pic>
      <p:sp>
        <p:nvSpPr>
          <p:cNvPr id="5" name="AutoShape 4" descr="https://s0.slide-share.ru/s_slide/50676f6f4a8b1e55074ceb1da41a830a/3df1a63b-6e8b-41f2-8d6c-3c47b33c61ef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0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https://www.ansiklopedikbilgiler.com/wp-content/uploads/2021/02/Ribozom-Ned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97" y="1027906"/>
            <a:ext cx="9466006" cy="575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Рибосома, </a:t>
            </a:r>
            <a:r>
              <a:rPr lang="ru-RU" dirty="0" err="1" smtClean="0"/>
              <a:t>рРНК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6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432"/>
          <a:stretch/>
        </p:blipFill>
        <p:spPr>
          <a:xfrm>
            <a:off x="1253350" y="206477"/>
            <a:ext cx="9685300" cy="6651523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5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85579"/>
            <a:ext cx="435323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Большая </a:t>
            </a:r>
            <a:r>
              <a:rPr lang="ru-RU" dirty="0" err="1"/>
              <a:t>рибосомная</a:t>
            </a:r>
            <a:r>
              <a:rPr lang="ru-RU" dirty="0"/>
              <a:t> </a:t>
            </a:r>
            <a:r>
              <a:rPr lang="ru-RU" dirty="0" err="1"/>
              <a:t>субчастица</a:t>
            </a:r>
            <a:r>
              <a:rPr lang="ru-RU" dirty="0"/>
              <a:t> 50S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Коричневым показана </a:t>
            </a:r>
            <a:r>
              <a:rPr lang="ru-RU" dirty="0" err="1"/>
              <a:t>рРНК</a:t>
            </a:r>
            <a:r>
              <a:rPr lang="ru-RU" dirty="0"/>
              <a:t>, синим — белки нуклеопротеидного комплекса </a:t>
            </a:r>
            <a:r>
              <a:rPr lang="ru-RU" dirty="0" err="1"/>
              <a:t>субчастицы</a:t>
            </a:r>
            <a:r>
              <a:rPr lang="ru-RU" dirty="0"/>
              <a:t>, красным — активный центр.</a:t>
            </a:r>
          </a:p>
        </p:txBody>
      </p:sp>
      <p:pic>
        <p:nvPicPr>
          <p:cNvPr id="11266" name="Picture 2" descr="https://upload.wikimedia.org/wikipedia/commons/thumb/e/e4/50S-subunit_of_the_ribosome_3CC2.png/1024px-50S-subunit_of_the_ribosome_3CC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658" y="528438"/>
            <a:ext cx="6294386" cy="59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0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lideplayer.com/slide/4206928/14/images/76/AT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 bwMode="auto">
          <a:xfrm>
            <a:off x="834000" y="113071"/>
            <a:ext cx="10322119" cy="674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0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Трансляция. РНК </a:t>
            </a:r>
            <a:r>
              <a:rPr lang="ru-RU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ru-RU" dirty="0" smtClean="0">
                <a:sym typeface="Wingdings" panose="05000000000000000000" pitchFamily="2" charset="2"/>
              </a:rPr>
              <a:t>Белок</a:t>
            </a:r>
            <a:endParaRPr lang="ru-RU" dirty="0"/>
          </a:p>
        </p:txBody>
      </p:sp>
      <p:pic>
        <p:nvPicPr>
          <p:cNvPr id="14338" name="Picture 2" descr="https://theslide.ru/img/thumbs/23de66c21239b275fe65632adb682e52-800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9" b="11742"/>
          <a:stretch/>
        </p:blipFill>
        <p:spPr bwMode="auto">
          <a:xfrm>
            <a:off x="1061012" y="1690688"/>
            <a:ext cx="10069975" cy="50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1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7229" y="2675731"/>
            <a:ext cx="7617542" cy="1325563"/>
          </a:xfrm>
        </p:spPr>
        <p:txBody>
          <a:bodyPr/>
          <a:lstStyle/>
          <a:p>
            <a:r>
              <a:rPr lang="ru-RU" dirty="0" smtClean="0"/>
              <a:t>Свойства Нуклеиновых Кислот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6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621594" cy="1114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ДНК </a:t>
            </a:r>
            <a:r>
              <a:rPr lang="ru-RU" dirty="0"/>
              <a:t>и РНК - нуклеиновые </a:t>
            </a:r>
            <a:r>
              <a:rPr lang="ru-RU" dirty="0" smtClean="0"/>
              <a:t>кислоты!</a:t>
            </a:r>
          </a:p>
          <a:p>
            <a:pPr marL="0" indent="0">
              <a:buNone/>
            </a:pPr>
            <a:r>
              <a:rPr lang="ru-RU" dirty="0" smtClean="0"/>
              <a:t>Слабые</a:t>
            </a:r>
            <a:r>
              <a:rPr lang="ru-RU" dirty="0"/>
              <a:t>, но </a:t>
            </a:r>
            <a:r>
              <a:rPr lang="ru-RU" dirty="0" smtClean="0"/>
              <a:t>кислоты</a:t>
            </a:r>
          </a:p>
        </p:txBody>
      </p:sp>
    </p:spTree>
    <p:extLst>
      <p:ext uri="{BB962C8B-B14F-4D97-AF65-F5344CB8AC3E}">
        <p14:creationId xmlns:p14="http://schemas.microsoft.com/office/powerpoint/2010/main" val="15512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738" y="365125"/>
            <a:ext cx="10842523" cy="1325563"/>
          </a:xfrm>
        </p:spPr>
        <p:txBody>
          <a:bodyPr/>
          <a:lstStyle/>
          <a:p>
            <a:pPr algn="ctr"/>
            <a:r>
              <a:rPr lang="ru-RU" dirty="0" smtClean="0"/>
              <a:t>Репликация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9884" y="2821857"/>
            <a:ext cx="3264310" cy="19172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ДНК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Выгнутая вверх стрелка 3"/>
          <p:cNvSpPr/>
          <p:nvPr/>
        </p:nvSpPr>
        <p:spPr>
          <a:xfrm>
            <a:off x="3850558" y="2153263"/>
            <a:ext cx="2068462" cy="11602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Выгнутая вверх стрелка 4"/>
          <p:cNvSpPr/>
          <p:nvPr/>
        </p:nvSpPr>
        <p:spPr>
          <a:xfrm rot="10800000">
            <a:off x="3673577" y="4159044"/>
            <a:ext cx="2068462" cy="11602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7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Молекулы </a:t>
            </a:r>
            <a:r>
              <a:rPr lang="ru-RU" dirty="0"/>
              <a:t>нуклеиновых кислот содержат множество отрицательно заряженных фосфатных групп и образуют комплексы с ионами металлов; их калиевая и натриевая соли хорошо растворимы в воде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А вот в спирте почти не </a:t>
            </a:r>
            <a:r>
              <a:rPr lang="ru-RU" dirty="0" err="1" smtClean="0"/>
              <a:t>расворимы</a:t>
            </a:r>
            <a:r>
              <a:rPr lang="ru-RU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13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9682316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2</a:t>
            </a:r>
            <a:r>
              <a:rPr lang="ru-RU" dirty="0"/>
              <a:t>’ гидроксил делает РНК уязвимой к щелочному и кислотному </a:t>
            </a:r>
            <a:r>
              <a:rPr lang="ru-RU" dirty="0" smtClean="0"/>
              <a:t>гидролизу</a:t>
            </a:r>
          </a:p>
        </p:txBody>
      </p:sp>
      <p:pic>
        <p:nvPicPr>
          <p:cNvPr id="15362" name="Picture 2" descr="https://cf.ppt-online.org/files/slide/m/M19FNt0eZzHfGxdsJ8baYDLW7wyOlnK6PS5iRr/slide-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" t="27084" r="3511" b="5309"/>
          <a:stretch/>
        </p:blipFill>
        <p:spPr bwMode="auto">
          <a:xfrm>
            <a:off x="3614584" y="2461973"/>
            <a:ext cx="7739216" cy="41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1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5857568" cy="2500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Концентрированные </a:t>
            </a:r>
            <a:r>
              <a:rPr lang="ru-RU" dirty="0"/>
              <a:t>растворы нуклеиновых кислот очень вязкие и слегка </a:t>
            </a:r>
            <a:r>
              <a:rPr lang="ru-RU" dirty="0" err="1"/>
              <a:t>опалесцируют</a:t>
            </a:r>
            <a:r>
              <a:rPr lang="ru-RU" dirty="0"/>
              <a:t>, а в твердом виде эти вещества белые</a:t>
            </a:r>
            <a:r>
              <a:rPr lang="ru-RU" dirty="0" smtClean="0"/>
              <a:t>.</a:t>
            </a:r>
          </a:p>
        </p:txBody>
      </p:sp>
      <p:pic>
        <p:nvPicPr>
          <p:cNvPr id="16386" name="Picture 2" descr="https://images.fineartamerica.com/images-medium-large-5/dna-precipitate-philippe-psailascience-photo-libr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607" y="1084240"/>
            <a:ext cx="3698671" cy="557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1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4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Нуклеиновые </a:t>
            </a:r>
            <a:r>
              <a:rPr lang="ru-RU" dirty="0"/>
              <a:t>кислоты сильно поглощают ультрафиолетовый свет, и это свойство лежит в основе определения их концентрации. С этим же свойством связан и мутагенный эффект ультрафиолетового света.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8" y="3359916"/>
            <a:ext cx="6364450" cy="341759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295534" y="3519948"/>
            <a:ext cx="46604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Спектры всех четырех нуклеозидов чувствительны к рН. </a:t>
            </a:r>
            <a:r>
              <a:rPr lang="ru-RU" dirty="0" err="1"/>
              <a:t>Протонирование</a:t>
            </a:r>
            <a:r>
              <a:rPr lang="ru-RU" dirty="0"/>
              <a:t> С и G приводит к значительному сдвигу поглощения в сторону больших длин волн (красное смещение). </a:t>
            </a:r>
            <a:r>
              <a:rPr lang="ru-RU" dirty="0" err="1"/>
              <a:t>Депротонирование</a:t>
            </a:r>
            <a:r>
              <a:rPr lang="ru-RU" dirty="0"/>
              <a:t> U или Т при щелочных рН также приводит к существенному красному смещению максимума поглощения. </a:t>
            </a:r>
            <a:r>
              <a:rPr lang="ru-RU" dirty="0" err="1"/>
              <a:t>Протонирование</a:t>
            </a:r>
            <a:r>
              <a:rPr lang="ru-RU" dirty="0"/>
              <a:t> А сопровождается гораздо меньшими спектральными изменениями.</a:t>
            </a:r>
          </a:p>
        </p:txBody>
      </p:sp>
    </p:spTree>
    <p:extLst>
      <p:ext uri="{BB962C8B-B14F-4D97-AF65-F5344CB8AC3E}">
        <p14:creationId xmlns:p14="http://schemas.microsoft.com/office/powerpoint/2010/main" val="12657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Закон </a:t>
            </a:r>
            <a:r>
              <a:rPr lang="ru-RU" dirty="0" err="1" smtClean="0"/>
              <a:t>Бугера</a:t>
            </a:r>
            <a:r>
              <a:rPr lang="ru-RU" dirty="0" smtClean="0"/>
              <a:t>-Ламберта-</a:t>
            </a:r>
            <a:r>
              <a:rPr lang="ru-RU" dirty="0" err="1" smtClean="0"/>
              <a:t>Бера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70606" y="2099621"/>
            <a:ext cx="3694472" cy="2531371"/>
          </a:xfrm>
        </p:spPr>
        <p:txBody>
          <a:bodyPr>
            <a:normAutofit/>
          </a:bodyPr>
          <a:lstStyle/>
          <a:p>
            <a:r>
              <a:rPr lang="ru-RU" dirty="0" smtClean="0"/>
              <a:t>Для </a:t>
            </a:r>
            <a:r>
              <a:rPr lang="ru-RU" dirty="0" err="1" smtClean="0"/>
              <a:t>двухцепочечной</a:t>
            </a:r>
            <a:r>
              <a:rPr lang="ru-RU" dirty="0" smtClean="0"/>
              <a:t> </a:t>
            </a:r>
            <a:r>
              <a:rPr lang="ru-RU" dirty="0"/>
              <a:t>ДНК D</a:t>
            </a:r>
            <a:r>
              <a:rPr lang="ru-RU" baseline="-25000" dirty="0"/>
              <a:t>260</a:t>
            </a:r>
            <a:r>
              <a:rPr lang="ru-RU" dirty="0"/>
              <a:t>=1 соответствует 50 мкг/мл, для РНК </a:t>
            </a:r>
            <a:r>
              <a:rPr lang="ru-RU" dirty="0" smtClean="0"/>
              <a:t>- </a:t>
            </a:r>
            <a:r>
              <a:rPr lang="ru-RU" dirty="0"/>
              <a:t>40. 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600200" y="2179073"/>
            <a:ext cx="10515600" cy="87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8434" name="Picture 2" descr="https://cf.ppt-online.org/files1/slide/f/FQqMkWoPruzjTBtaGdHC1I48h6vK0RbiEUfJZ7Lw2D/slide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t="22147" r="5022" b="12445"/>
          <a:stretch/>
        </p:blipFill>
        <p:spPr bwMode="auto">
          <a:xfrm>
            <a:off x="432619" y="1779178"/>
            <a:ext cx="7590504" cy="425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52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Денатурация ДНК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54923"/>
            <a:ext cx="5051323" cy="4063899"/>
          </a:xfrm>
        </p:spPr>
        <p:txBody>
          <a:bodyPr>
            <a:normAutofit/>
          </a:bodyPr>
          <a:lstStyle/>
          <a:p>
            <a:r>
              <a:rPr lang="ru-RU" dirty="0" smtClean="0"/>
              <a:t>Высокая </a:t>
            </a:r>
            <a:r>
              <a:rPr lang="ru-RU" dirty="0"/>
              <a:t>температура (выше 80˚С), </a:t>
            </a:r>
            <a:endParaRPr lang="ru-RU" dirty="0" smtClean="0"/>
          </a:p>
          <a:p>
            <a:r>
              <a:rPr lang="ru-RU" dirty="0"/>
              <a:t>И</a:t>
            </a:r>
            <a:r>
              <a:rPr lang="ru-RU" dirty="0" smtClean="0"/>
              <a:t>зменение </a:t>
            </a:r>
            <a:r>
              <a:rPr lang="ru-RU" dirty="0" err="1"/>
              <a:t>pH</a:t>
            </a:r>
            <a:r>
              <a:rPr lang="ru-RU" dirty="0"/>
              <a:t> </a:t>
            </a:r>
            <a:r>
              <a:rPr lang="ru-RU" dirty="0" smtClean="0"/>
              <a:t>раствора</a:t>
            </a:r>
          </a:p>
          <a:p>
            <a:r>
              <a:rPr lang="ru-RU" dirty="0" smtClean="0"/>
              <a:t>Изменение ионной </a:t>
            </a:r>
            <a:r>
              <a:rPr lang="ru-RU" dirty="0"/>
              <a:t>силы </a:t>
            </a:r>
            <a:r>
              <a:rPr lang="ru-RU" dirty="0" smtClean="0"/>
              <a:t>раствора</a:t>
            </a:r>
          </a:p>
          <a:p>
            <a:r>
              <a:rPr lang="ru-RU" dirty="0" smtClean="0"/>
              <a:t>Присутствие тяжелых металлов и других веществ </a:t>
            </a:r>
            <a:endParaRPr lang="ru-RU" dirty="0"/>
          </a:p>
        </p:txBody>
      </p:sp>
      <p:sp>
        <p:nvSpPr>
          <p:cNvPr id="9" name="AutoShape 4" descr="https://s0.slide-share.ru/s_slide/b57aca413af2cf2e76084be33215ffee/94eb33e4-b9eb-48c0-844a-992cf30133be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6" descr="https://s0.slide-share.ru/s_slide/b57aca413af2cf2e76084be33215ffee/94eb33e4-b9eb-48c0-844a-992cf30133be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19517" t="5110" r="20969" b="11454"/>
          <a:stretch/>
        </p:blipFill>
        <p:spPr>
          <a:xfrm>
            <a:off x="5889522" y="737419"/>
            <a:ext cx="5464278" cy="574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Благодарю за Внимание!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9458" name="Picture 2" descr="https://www.meme-arsenal.com/memes/42dcac82e1837bfe17c1382d3f62e37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"/>
          <a:stretch/>
        </p:blipFill>
        <p:spPr bwMode="auto">
          <a:xfrm>
            <a:off x="1524000" y="1615383"/>
            <a:ext cx="9144000" cy="50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40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738" y="365125"/>
            <a:ext cx="10842523" cy="1325563"/>
          </a:xfrm>
        </p:spPr>
        <p:txBody>
          <a:bodyPr/>
          <a:lstStyle/>
          <a:p>
            <a:pPr algn="ctr"/>
            <a:r>
              <a:rPr lang="ru-RU" dirty="0" smtClean="0"/>
              <a:t>Транскрипция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70686" y="2792360"/>
            <a:ext cx="6850626" cy="19172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ДНК               РНК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трелка вправо 5"/>
          <p:cNvSpPr/>
          <p:nvPr/>
        </p:nvSpPr>
        <p:spPr>
          <a:xfrm>
            <a:off x="5190200" y="3549445"/>
            <a:ext cx="2231923" cy="29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738" y="365125"/>
            <a:ext cx="10842523" cy="1325563"/>
          </a:xfrm>
        </p:spPr>
        <p:txBody>
          <a:bodyPr/>
          <a:lstStyle/>
          <a:p>
            <a:pPr algn="ctr"/>
            <a:r>
              <a:rPr lang="ru-RU" dirty="0" smtClean="0"/>
              <a:t>Обратная Транскрипция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70686" y="2792360"/>
            <a:ext cx="6850626" cy="19172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ДНК               РНК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трелка вправо 5"/>
          <p:cNvSpPr/>
          <p:nvPr/>
        </p:nvSpPr>
        <p:spPr>
          <a:xfrm rot="10800000">
            <a:off x="5190200" y="3569110"/>
            <a:ext cx="2231923" cy="29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2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32338" y="323465"/>
            <a:ext cx="3238501" cy="1325563"/>
          </a:xfrm>
        </p:spPr>
        <p:txBody>
          <a:bodyPr/>
          <a:lstStyle/>
          <a:p>
            <a:r>
              <a:rPr lang="ru-RU" dirty="0" smtClean="0"/>
              <a:t>Трансляция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2468" y="2883307"/>
            <a:ext cx="5818239" cy="19172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РНК              Белок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трелка вправо 5"/>
          <p:cNvSpPr/>
          <p:nvPr/>
        </p:nvSpPr>
        <p:spPr>
          <a:xfrm>
            <a:off x="4571999" y="3696927"/>
            <a:ext cx="2231923" cy="29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9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Открытие нуклеиновых кислот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0271" y="1471664"/>
            <a:ext cx="5751872" cy="5096284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В 1869 году молодой швейцарский врач Фридрих </a:t>
            </a:r>
            <a:r>
              <a:rPr lang="ru-RU" dirty="0" err="1" smtClean="0"/>
              <a:t>Мишер</a:t>
            </a:r>
            <a:r>
              <a:rPr lang="ru-RU" dirty="0" smtClean="0"/>
              <a:t> в Германии решил изучить химический состав клеток животных, а в качестве материала выбрал лейкоциты, которых было много в гное. Из местной хирургической больницы ему стали привозить корзины с гнойными повязками, снятыми с ран.</a:t>
            </a:r>
          </a:p>
          <a:p>
            <a:r>
              <a:rPr lang="ru-RU" dirty="0" smtClean="0"/>
              <a:t>В процессе работы он понял, что кроме белков в лейкоцитах присутствует неизвестное соединение, содержащееся в ядрах клеток.</a:t>
            </a:r>
          </a:p>
          <a:p>
            <a:r>
              <a:rPr lang="ru-RU" dirty="0" smtClean="0"/>
              <a:t>Фридрих </a:t>
            </a:r>
            <a:r>
              <a:rPr lang="ru-RU" dirty="0" err="1" smtClean="0"/>
              <a:t>Мишер</a:t>
            </a:r>
            <a:r>
              <a:rPr lang="ru-RU" dirty="0" smtClean="0"/>
              <a:t> назвал его нуклеином, от латинского </a:t>
            </a:r>
            <a:r>
              <a:rPr lang="ru-RU" dirty="0" err="1" smtClean="0"/>
              <a:t>nucleus</a:t>
            </a:r>
            <a:r>
              <a:rPr lang="ru-RU" dirty="0" smtClean="0"/>
              <a:t> — ядро.</a:t>
            </a:r>
          </a:p>
          <a:p>
            <a:r>
              <a:rPr lang="ru-RU" dirty="0" smtClean="0"/>
              <a:t>Позже было обнаружено, что бактериальные клетки, в которых нет ядра, тоже содержат нуклеиновые кислоты.</a:t>
            </a:r>
            <a:endParaRPr lang="ru-RU" dirty="0"/>
          </a:p>
        </p:txBody>
      </p:sp>
      <p:pic>
        <p:nvPicPr>
          <p:cNvPr id="1026" name="Picture 2" descr="https://upload.wikimedia.org/wikipedia/commons/b/bc/Friedrich_Miesc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087" y="1500900"/>
            <a:ext cx="334205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nkj.ru/upload/iblock/631/63185ba67fb7e17b201d8628a7694fd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85" y="1520564"/>
            <a:ext cx="13239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Открытие нуклеиновых кислот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67632" cy="4351338"/>
          </a:xfrm>
        </p:spPr>
        <p:txBody>
          <a:bodyPr/>
          <a:lstStyle/>
          <a:p>
            <a:r>
              <a:rPr lang="ru-RU" dirty="0" err="1" smtClean="0"/>
              <a:t>Джерард</a:t>
            </a:r>
            <a:r>
              <a:rPr lang="ru-RU" dirty="0" smtClean="0"/>
              <a:t> </a:t>
            </a:r>
            <a:r>
              <a:rPr lang="ru-RU" dirty="0" err="1" smtClean="0"/>
              <a:t>Маирбакс</a:t>
            </a:r>
            <a:r>
              <a:rPr lang="ru-RU" dirty="0" smtClean="0"/>
              <a:t> изолировал первую матричную РНК, кодирующую гемоглобин кролика и показал, что при её введении в ооциты образуется гемоглобин.</a:t>
            </a:r>
            <a:endParaRPr lang="ru-RU" dirty="0"/>
          </a:p>
        </p:txBody>
      </p:sp>
      <p:pic>
        <p:nvPicPr>
          <p:cNvPr id="2050" name="Picture 2" descr="https://images.fineartamerica.com/images-medium-large/lm-of-immature-human-oocyte-with-germinal-vesicle-andy-walker-midland-fertility-servic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0" r="16372"/>
          <a:stretch/>
        </p:blipFill>
        <p:spPr bwMode="auto">
          <a:xfrm>
            <a:off x="7118554" y="1825625"/>
            <a:ext cx="3844413" cy="407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94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723</Words>
  <Application>Microsoft Office PowerPoint</Application>
  <PresentationFormat>Широкоэкранный</PresentationFormat>
  <Paragraphs>122</Paragraphs>
  <Slides>46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Wingdings</vt:lpstr>
      <vt:lpstr>Тема Office</vt:lpstr>
      <vt:lpstr>Нуклеиновые кислоты</vt:lpstr>
      <vt:lpstr>Органические вещества клетки</vt:lpstr>
      <vt:lpstr>Центральная Догма молекулярной биологии</vt:lpstr>
      <vt:lpstr>Репликация</vt:lpstr>
      <vt:lpstr>Транскрипция</vt:lpstr>
      <vt:lpstr>Обратная Транскрипция</vt:lpstr>
      <vt:lpstr>Трансляция</vt:lpstr>
      <vt:lpstr>Открытие нуклеиновых кислот</vt:lpstr>
      <vt:lpstr>Открытие нуклеиновых кислот</vt:lpstr>
      <vt:lpstr>Нуклеотид и нуклеозид</vt:lpstr>
      <vt:lpstr>Презентация PowerPoint</vt:lpstr>
      <vt:lpstr>Презентация PowerPoint</vt:lpstr>
      <vt:lpstr>Теория РНК мира</vt:lpstr>
      <vt:lpstr>Презентация PowerPoint</vt:lpstr>
      <vt:lpstr>Презентация PowerPoint</vt:lpstr>
      <vt:lpstr>Правило Чаргаффа</vt:lpstr>
      <vt:lpstr>Содержание нуклеотидов в геноме</vt:lpstr>
      <vt:lpstr>Двойная спираль, 1953</vt:lpstr>
      <vt:lpstr>Двойная спираль</vt:lpstr>
      <vt:lpstr>Презентация PowerPoint</vt:lpstr>
      <vt:lpstr>Вторичная структура ДНК</vt:lpstr>
      <vt:lpstr>Компактизация ДНК</vt:lpstr>
      <vt:lpstr>Репликация ДНК</vt:lpstr>
      <vt:lpstr>Репликативная вилка</vt:lpstr>
      <vt:lpstr>Презентация PowerPoint</vt:lpstr>
      <vt:lpstr>Презентация PowerPoint</vt:lpstr>
      <vt:lpstr>Не путаем!</vt:lpstr>
      <vt:lpstr>РНК</vt:lpstr>
      <vt:lpstr>Нуклеотид и нуклеозид</vt:lpstr>
      <vt:lpstr>Транскрипция. ДНК  РНК</vt:lpstr>
      <vt:lpstr>Строение мРНК Эукариот</vt:lpstr>
      <vt:lpstr>Презентация PowerPoint</vt:lpstr>
      <vt:lpstr>Рибосома, рРНК</vt:lpstr>
      <vt:lpstr>Презентация PowerPoint</vt:lpstr>
      <vt:lpstr>Презентация PowerPoint</vt:lpstr>
      <vt:lpstr>Презентация PowerPoint</vt:lpstr>
      <vt:lpstr>Трансляция. РНК  Белок</vt:lpstr>
      <vt:lpstr>Свойства Нуклеиновых Кислот</vt:lpstr>
      <vt:lpstr>Свойства</vt:lpstr>
      <vt:lpstr>Свойства</vt:lpstr>
      <vt:lpstr>Свойства</vt:lpstr>
      <vt:lpstr>Свойства</vt:lpstr>
      <vt:lpstr>Свойства</vt:lpstr>
      <vt:lpstr>Закон Бугера-Ламберта-Бера</vt:lpstr>
      <vt:lpstr>Денатурация ДНК</vt:lpstr>
      <vt:lpstr>Благодарю за Внимание!</vt:lpstr>
    </vt:vector>
  </TitlesOfParts>
  <Company>School57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Нуклеиновые кислоты</dc:title>
  <dc:creator>Чернов Тимур Александрович</dc:creator>
  <cp:lastModifiedBy>Чернов Тимур Александрович</cp:lastModifiedBy>
  <cp:revision>35</cp:revision>
  <dcterms:created xsi:type="dcterms:W3CDTF">2022-10-13T07:16:17Z</dcterms:created>
  <dcterms:modified xsi:type="dcterms:W3CDTF">2022-10-13T17:00:46Z</dcterms:modified>
</cp:coreProperties>
</file>